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0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EC7C3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EC7C3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EC7C3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EC7C3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1652016"/>
            <a:ext cx="6096869" cy="481196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5712" y="528573"/>
            <a:ext cx="768197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EC7C3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20054" y="1685289"/>
            <a:ext cx="4561840" cy="3430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6074" y="657225"/>
            <a:ext cx="97850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i="1" dirty="0" smtClean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 о ФОП ДО</a:t>
            </a:r>
            <a:endParaRPr lang="ru-RU" sz="6600" b="1" i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coloboc-mdou4.ucoz.ru/2022/FOP/snim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2790825"/>
            <a:ext cx="9982200" cy="3771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281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3788" y="924107"/>
            <a:ext cx="9101455" cy="5295265"/>
          </a:xfrm>
          <a:prstGeom prst="rect">
            <a:avLst/>
          </a:prstGeom>
        </p:spPr>
        <p:txBody>
          <a:bodyPr vert="horz" wrap="square" lIns="0" tIns="163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sz="3600" b="1" dirty="0">
                <a:solidFill>
                  <a:srgbClr val="EC7C30"/>
                </a:solidFill>
                <a:latin typeface="Georgia"/>
                <a:cs typeface="Georgia"/>
              </a:rPr>
              <a:t>Что</a:t>
            </a:r>
            <a:r>
              <a:rPr sz="3600" b="1" spc="-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3600" b="1" dirty="0">
                <a:solidFill>
                  <a:srgbClr val="EC7C30"/>
                </a:solidFill>
                <a:latin typeface="Georgia"/>
                <a:cs typeface="Georgia"/>
              </a:rPr>
              <a:t>такое</a:t>
            </a:r>
            <a:r>
              <a:rPr sz="3600" b="1" spc="-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3600" b="1" dirty="0">
                <a:solidFill>
                  <a:srgbClr val="EC7C30"/>
                </a:solidFill>
                <a:latin typeface="Georgia"/>
                <a:cs typeface="Georgia"/>
              </a:rPr>
              <a:t>ФОП</a:t>
            </a:r>
            <a:r>
              <a:rPr sz="3600" b="1" spc="-5" dirty="0">
                <a:solidFill>
                  <a:srgbClr val="EC7C30"/>
                </a:solidFill>
                <a:latin typeface="Georgia"/>
                <a:cs typeface="Georgia"/>
              </a:rPr>
              <a:t> </a:t>
            </a:r>
            <a:r>
              <a:rPr sz="3600" b="1" spc="-25" dirty="0">
                <a:solidFill>
                  <a:srgbClr val="EC7C30"/>
                </a:solidFill>
                <a:latin typeface="Georgia"/>
                <a:cs typeface="Georgia"/>
              </a:rPr>
              <a:t>ДО?</a:t>
            </a:r>
            <a:endParaRPr sz="3600">
              <a:latin typeface="Georgia"/>
              <a:cs typeface="Georgia"/>
            </a:endParaRPr>
          </a:p>
          <a:p>
            <a:pPr marL="6127750" marR="5080">
              <a:lnSpc>
                <a:spcPct val="102099"/>
              </a:lnSpc>
              <a:spcBef>
                <a:spcPts val="855"/>
              </a:spcBef>
            </a:pP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С</a:t>
            </a:r>
            <a:r>
              <a:rPr sz="2800" spc="-6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1</a:t>
            </a:r>
            <a:r>
              <a:rPr sz="2800" spc="-55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сентября</a:t>
            </a:r>
            <a:r>
              <a:rPr sz="2800" spc="-6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Georgia"/>
                <a:cs typeface="Georgia"/>
              </a:rPr>
              <a:t>все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детские</a:t>
            </a:r>
            <a:r>
              <a:rPr sz="2800" spc="-105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spc="-20" dirty="0">
                <a:solidFill>
                  <a:srgbClr val="006FC0"/>
                </a:solidFill>
                <a:latin typeface="Georgia"/>
                <a:cs typeface="Georgia"/>
              </a:rPr>
              <a:t>сады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работают</a:t>
            </a:r>
            <a:r>
              <a:rPr sz="2800" spc="-9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по</a:t>
            </a:r>
            <a:r>
              <a:rPr sz="2800" spc="-9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spc="-25" dirty="0">
                <a:solidFill>
                  <a:srgbClr val="006FC0"/>
                </a:solidFill>
                <a:latin typeface="Georgia"/>
                <a:cs typeface="Georgia"/>
              </a:rPr>
              <a:t>ФОП ДО.</a:t>
            </a:r>
            <a:endParaRPr sz="2800">
              <a:latin typeface="Georgia"/>
              <a:cs typeface="Georgia"/>
            </a:endParaRPr>
          </a:p>
          <a:p>
            <a:pPr marL="6127750">
              <a:lnSpc>
                <a:spcPct val="100000"/>
              </a:lnSpc>
              <a:spcBef>
                <a:spcPts val="880"/>
              </a:spcBef>
            </a:pP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ФОП</a:t>
            </a:r>
            <a:r>
              <a:rPr sz="2800" spc="-6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dirty="0">
                <a:solidFill>
                  <a:srgbClr val="006FC0"/>
                </a:solidFill>
                <a:latin typeface="Georgia"/>
                <a:cs typeface="Georgia"/>
              </a:rPr>
              <a:t>ДО</a:t>
            </a:r>
            <a:r>
              <a:rPr sz="2800" spc="-45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spc="-50" dirty="0">
                <a:solidFill>
                  <a:srgbClr val="006FC0"/>
                </a:solidFill>
                <a:latin typeface="Georgia"/>
                <a:cs typeface="Georgia"/>
              </a:rPr>
              <a:t>–</a:t>
            </a:r>
            <a:endParaRPr sz="2800">
              <a:latin typeface="Georgia"/>
              <a:cs typeface="Georgia"/>
            </a:endParaRPr>
          </a:p>
          <a:p>
            <a:pPr marL="6127750" marR="163830">
              <a:lnSpc>
                <a:spcPct val="102099"/>
              </a:lnSpc>
            </a:pPr>
            <a:r>
              <a:rPr sz="28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Georgia"/>
                <a:cs typeface="Georgia"/>
              </a:rPr>
              <a:t>федеральная</a:t>
            </a:r>
            <a:r>
              <a:rPr sz="2800" spc="-1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Georgia"/>
                <a:cs typeface="Georgia"/>
              </a:rPr>
              <a:t>образовательная</a:t>
            </a:r>
            <a:endParaRPr sz="2800">
              <a:latin typeface="Georgia"/>
              <a:cs typeface="Georgia"/>
            </a:endParaRPr>
          </a:p>
          <a:p>
            <a:pPr marL="6127750" marR="739775">
              <a:lnSpc>
                <a:spcPct val="102099"/>
              </a:lnSpc>
              <a:spcBef>
                <a:spcPts val="5"/>
              </a:spcBef>
            </a:pPr>
            <a:r>
              <a:rPr sz="28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Georgia"/>
                <a:cs typeface="Georgia"/>
              </a:rPr>
              <a:t>программа</a:t>
            </a:r>
            <a:r>
              <a:rPr sz="2800" spc="-1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Georgia"/>
                <a:cs typeface="Georgia"/>
              </a:rPr>
              <a:t>дошкольного</a:t>
            </a:r>
            <a:r>
              <a:rPr sz="2800" spc="-10" dirty="0">
                <a:solidFill>
                  <a:srgbClr val="006FC0"/>
                </a:solidFill>
                <a:latin typeface="Georgia"/>
                <a:cs typeface="Georgia"/>
              </a:rPr>
              <a:t> </a:t>
            </a:r>
            <a:r>
              <a:rPr sz="2800" u="sng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Georgia"/>
                <a:cs typeface="Georgia"/>
              </a:rPr>
              <a:t>образования</a:t>
            </a:r>
            <a:r>
              <a:rPr sz="1100" spc="-10" dirty="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0" y="332740"/>
            <a:ext cx="5657850" cy="6547484"/>
            <a:chOff x="304800" y="332740"/>
            <a:chExt cx="5657850" cy="654748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0090" y="1659061"/>
              <a:ext cx="4733925" cy="522092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04800" y="332740"/>
              <a:ext cx="5657850" cy="1352550"/>
            </a:xfrm>
            <a:custGeom>
              <a:avLst/>
              <a:gdLst/>
              <a:ahLst/>
              <a:cxnLst/>
              <a:rect l="l" t="t" r="r" b="b"/>
              <a:pathLst>
                <a:path w="5657850" h="1352550">
                  <a:moveTo>
                    <a:pt x="5657850" y="0"/>
                  </a:moveTo>
                  <a:lnTo>
                    <a:pt x="0" y="0"/>
                  </a:lnTo>
                  <a:lnTo>
                    <a:pt x="0" y="1352550"/>
                  </a:lnTo>
                  <a:lnTo>
                    <a:pt x="5657850" y="1352550"/>
                  </a:lnTo>
                  <a:lnTo>
                    <a:pt x="56578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31368" y="330454"/>
            <a:ext cx="5203190" cy="113538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1445260" marR="5080" indent="-1433195">
              <a:lnSpc>
                <a:spcPct val="102200"/>
              </a:lnSpc>
              <a:spcBef>
                <a:spcPts val="5"/>
              </a:spcBef>
            </a:pPr>
            <a:r>
              <a:rPr dirty="0"/>
              <a:t>Зачем</a:t>
            </a:r>
            <a:r>
              <a:rPr spc="-25" dirty="0"/>
              <a:t> </a:t>
            </a:r>
            <a:r>
              <a:rPr dirty="0"/>
              <a:t>переходить</a:t>
            </a:r>
            <a:r>
              <a:rPr spc="-15" dirty="0"/>
              <a:t> </a:t>
            </a:r>
            <a:r>
              <a:rPr spc="-25" dirty="0"/>
              <a:t>на </a:t>
            </a:r>
            <a:r>
              <a:rPr dirty="0"/>
              <a:t>ФОП </a:t>
            </a:r>
            <a:r>
              <a:rPr spc="-25" dirty="0"/>
              <a:t>ДО?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11621" y="882141"/>
            <a:ext cx="4027170" cy="520763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334645" indent="239395" algn="just">
              <a:lnSpc>
                <a:spcPct val="102299"/>
              </a:lnSpc>
              <a:spcBef>
                <a:spcPts val="45"/>
              </a:spcBef>
              <a:buAutoNum type="arabicPeriod"/>
              <a:tabLst>
                <a:tab pos="252095" algn="l"/>
              </a:tabLst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Создать</a:t>
            </a:r>
            <a:r>
              <a:rPr sz="2000" spc="-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единое</a:t>
            </a:r>
            <a:r>
              <a:rPr sz="20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федеральное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образовательное</a:t>
            </a:r>
            <a:r>
              <a:rPr sz="2000" spc="-7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пространство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воспитания</a:t>
            </a:r>
            <a:r>
              <a:rPr sz="2000" spc="-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и</a:t>
            </a:r>
            <a:r>
              <a:rPr sz="20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обучения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детей.</a:t>
            </a:r>
            <a:endParaRPr sz="2000">
              <a:latin typeface="Georgia"/>
              <a:cs typeface="Georgia"/>
            </a:endParaRPr>
          </a:p>
          <a:p>
            <a:pPr marL="12700" marR="5080" indent="271780">
              <a:lnSpc>
                <a:spcPct val="102000"/>
              </a:lnSpc>
              <a:spcBef>
                <a:spcPts val="810"/>
              </a:spcBef>
              <a:buAutoNum type="arabicPeriod"/>
              <a:tabLst>
                <a:tab pos="284480" algn="l"/>
              </a:tabLst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Обеспечить</a:t>
            </a:r>
            <a:r>
              <a:rPr sz="20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каждому</a:t>
            </a:r>
            <a:r>
              <a:rPr sz="2000" spc="-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ребенку</a:t>
            </a:r>
            <a:r>
              <a:rPr sz="20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50" dirty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его</a:t>
            </a:r>
            <a:r>
              <a:rPr sz="20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родителям</a:t>
            </a:r>
            <a:r>
              <a:rPr sz="20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равные,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качественные</a:t>
            </a:r>
            <a:r>
              <a:rPr sz="2000" spc="-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условия</a:t>
            </a:r>
            <a:endParaRPr sz="2000">
              <a:latin typeface="Georgia"/>
              <a:cs typeface="Georgia"/>
            </a:endParaRPr>
          </a:p>
          <a:p>
            <a:pPr marL="12700" marR="370205">
              <a:lnSpc>
                <a:spcPct val="102000"/>
              </a:lnSpc>
              <a:spcBef>
                <a:spcPts val="15"/>
              </a:spcBef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дошкольного</a:t>
            </a:r>
            <a:r>
              <a:rPr sz="2000" spc="-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образования</a:t>
            </a:r>
            <a:r>
              <a:rPr sz="20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вне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зависимости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от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 места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проживания.</a:t>
            </a:r>
            <a:endParaRPr sz="2000">
              <a:latin typeface="Georgia"/>
              <a:cs typeface="Georgia"/>
            </a:endParaRPr>
          </a:p>
          <a:p>
            <a:pPr marL="12700" marR="474980" indent="269875">
              <a:lnSpc>
                <a:spcPct val="102299"/>
              </a:lnSpc>
              <a:spcBef>
                <a:spcPts val="795"/>
              </a:spcBef>
              <a:buAutoNum type="arabicPeriod" startAt="3"/>
              <a:tabLst>
                <a:tab pos="282575" algn="l"/>
              </a:tabLst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Организовать</a:t>
            </a:r>
            <a:r>
              <a:rPr sz="2000" spc="-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обучение</a:t>
            </a:r>
            <a:r>
              <a:rPr sz="20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60" dirty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воспитание</a:t>
            </a:r>
            <a:r>
              <a:rPr sz="2000" spc="-6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дошкольника</a:t>
            </a:r>
            <a:r>
              <a:rPr sz="2000" spc="-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как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гражданина</a:t>
            </a:r>
            <a:r>
              <a:rPr sz="20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Российской</a:t>
            </a:r>
            <a:endParaRPr sz="2000">
              <a:latin typeface="Georgia"/>
              <a:cs typeface="Georgia"/>
            </a:endParaRPr>
          </a:p>
          <a:p>
            <a:pPr marL="12700" marR="27305">
              <a:lnSpc>
                <a:spcPct val="102200"/>
              </a:lnSpc>
              <a:spcBef>
                <a:spcPts val="10"/>
              </a:spcBef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Федерации,</a:t>
            </a:r>
            <a:r>
              <a:rPr sz="2000" spc="-4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формировать</a:t>
            </a:r>
            <a:r>
              <a:rPr sz="20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основы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его</a:t>
            </a:r>
            <a:r>
              <a:rPr sz="2000" spc="-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гражданской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и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культурной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идентичности</a:t>
            </a:r>
            <a:r>
              <a:rPr sz="2000" spc="-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доступными</a:t>
            </a:r>
            <a:r>
              <a:rPr sz="2000" spc="-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25" dirty="0">
                <a:solidFill>
                  <a:srgbClr val="001F5F"/>
                </a:solidFill>
                <a:latin typeface="Georgia"/>
                <a:cs typeface="Georgia"/>
              </a:rPr>
              <a:t>по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возрасту</a:t>
            </a:r>
            <a:r>
              <a:rPr sz="20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Georgia"/>
                <a:cs typeface="Georgia"/>
              </a:rPr>
              <a:t>средствами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6750" y="1365758"/>
            <a:ext cx="9639300" cy="5835650"/>
            <a:chOff x="666750" y="1365758"/>
            <a:chExt cx="9639300" cy="58356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6564" y="1365758"/>
              <a:ext cx="7236967" cy="38131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66750" y="5000510"/>
              <a:ext cx="9639300" cy="2200275"/>
            </a:xfrm>
            <a:custGeom>
              <a:avLst/>
              <a:gdLst/>
              <a:ahLst/>
              <a:cxnLst/>
              <a:rect l="l" t="t" r="r" b="b"/>
              <a:pathLst>
                <a:path w="9639300" h="2200275">
                  <a:moveTo>
                    <a:pt x="9639300" y="0"/>
                  </a:moveTo>
                  <a:lnTo>
                    <a:pt x="0" y="0"/>
                  </a:lnTo>
                  <a:lnTo>
                    <a:pt x="0" y="2200275"/>
                  </a:lnTo>
                  <a:lnTo>
                    <a:pt x="9639300" y="2200275"/>
                  </a:lnTo>
                  <a:lnTo>
                    <a:pt x="9639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56433" y="574294"/>
            <a:ext cx="5589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Что входит</a:t>
            </a:r>
            <a:r>
              <a:rPr spc="-10" dirty="0"/>
              <a:t> </a:t>
            </a:r>
            <a:r>
              <a:rPr dirty="0"/>
              <a:t>в ФОП</a:t>
            </a:r>
            <a:r>
              <a:rPr spc="-20" dirty="0"/>
              <a:t> </a:t>
            </a:r>
            <a:r>
              <a:rPr spc="-25" dirty="0"/>
              <a:t>ДО?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9216" y="5016246"/>
            <a:ext cx="8905240" cy="2072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41935" algn="l"/>
              </a:tabLst>
            </a:pPr>
            <a:r>
              <a:rPr sz="2200" u="sng" spc="-2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Учебно-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методическая</a:t>
            </a:r>
            <a:r>
              <a:rPr sz="2200" u="sng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документация:</a:t>
            </a:r>
            <a:endParaRPr sz="2200">
              <a:latin typeface="Georgia"/>
              <a:cs typeface="Georgia"/>
            </a:endParaRPr>
          </a:p>
          <a:p>
            <a:pPr marL="626745" lvl="1" indent="-247650">
              <a:lnSpc>
                <a:spcPct val="100000"/>
              </a:lnSpc>
              <a:spcBef>
                <a:spcPts val="60"/>
              </a:spcBef>
              <a:buChar char="–"/>
              <a:tabLst>
                <a:tab pos="627380" algn="l"/>
              </a:tabLst>
            </a:pP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федеральная</a:t>
            </a:r>
            <a:r>
              <a:rPr sz="2200" spc="-1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рабочая</a:t>
            </a:r>
            <a:r>
              <a:rPr sz="2200" spc="-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программа</a:t>
            </a:r>
            <a:r>
              <a:rPr sz="2200" spc="-114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воспитания;</a:t>
            </a:r>
            <a:endParaRPr sz="2200">
              <a:latin typeface="Georgia"/>
              <a:cs typeface="Georgia"/>
            </a:endParaRPr>
          </a:p>
          <a:p>
            <a:pPr marL="447040">
              <a:lnSpc>
                <a:spcPct val="100000"/>
              </a:lnSpc>
              <a:spcBef>
                <a:spcPts val="60"/>
              </a:spcBef>
            </a:pP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–</a:t>
            </a:r>
            <a:r>
              <a:rPr sz="2200" spc="-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федеральный</a:t>
            </a:r>
            <a:r>
              <a:rPr sz="2200" spc="-4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календарный</a:t>
            </a:r>
            <a:r>
              <a:rPr sz="22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план</a:t>
            </a:r>
            <a:r>
              <a:rPr sz="2200" spc="-3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воспитательной</a:t>
            </a:r>
            <a:r>
              <a:rPr sz="22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работы;</a:t>
            </a:r>
            <a:endParaRPr sz="2200">
              <a:latin typeface="Georgia"/>
              <a:cs typeface="Georgia"/>
            </a:endParaRPr>
          </a:p>
          <a:p>
            <a:pPr marL="626745" lvl="1" indent="-247650">
              <a:lnSpc>
                <a:spcPct val="100000"/>
              </a:lnSpc>
              <a:spcBef>
                <a:spcPts val="60"/>
              </a:spcBef>
              <a:buChar char="–"/>
              <a:tabLst>
                <a:tab pos="627380" algn="l"/>
              </a:tabLst>
            </a:pP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примерный</a:t>
            </a:r>
            <a:r>
              <a:rPr sz="2200" spc="-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режим</a:t>
            </a:r>
            <a:r>
              <a:rPr sz="22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и</a:t>
            </a:r>
            <a:r>
              <a:rPr sz="2200" spc="-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распорядок</a:t>
            </a:r>
            <a:r>
              <a:rPr sz="2200" spc="-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dirty="0">
                <a:solidFill>
                  <a:srgbClr val="001F5F"/>
                </a:solidFill>
                <a:latin typeface="Georgia"/>
                <a:cs typeface="Georgia"/>
              </a:rPr>
              <a:t>дня</a:t>
            </a:r>
            <a:r>
              <a:rPr sz="2200" spc="-5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групп.</a:t>
            </a:r>
            <a:endParaRPr sz="2200">
              <a:latin typeface="Georgia"/>
              <a:cs typeface="Georgia"/>
            </a:endParaRPr>
          </a:p>
          <a:p>
            <a:pPr marL="241300" marR="5080" indent="-229235">
              <a:lnSpc>
                <a:spcPct val="101400"/>
              </a:lnSpc>
              <a:spcBef>
                <a:spcPts val="25"/>
              </a:spcBef>
              <a:buAutoNum type="arabicPeriod"/>
              <a:tabLst>
                <a:tab pos="372110" algn="l"/>
                <a:tab pos="372745" algn="l"/>
              </a:tabLst>
            </a:pP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Единые</a:t>
            </a:r>
            <a:r>
              <a:rPr sz="22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базовые</a:t>
            </a:r>
            <a:r>
              <a:rPr sz="22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объем</a:t>
            </a:r>
            <a:r>
              <a:rPr sz="2200" u="sng" spc="-7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и</a:t>
            </a:r>
            <a:r>
              <a:rPr sz="22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содержание</a:t>
            </a:r>
            <a:r>
              <a:rPr sz="22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дошкольного</a:t>
            </a:r>
            <a:r>
              <a:rPr sz="2200" u="sng" spc="-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образования,</a:t>
            </a:r>
            <a:r>
              <a:rPr sz="2200" spc="-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планируемые</a:t>
            </a:r>
            <a:r>
              <a:rPr sz="2200" u="sng" spc="-6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результаты:</a:t>
            </a:r>
            <a:r>
              <a:rPr sz="2200" u="sng" spc="-1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навыки,</a:t>
            </a:r>
            <a:r>
              <a:rPr sz="2200" u="sng" spc="-10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2200" u="sng" spc="-1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умения.</a:t>
            </a:r>
            <a:endParaRPr sz="2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20090" y="3080004"/>
            <a:ext cx="6280785" cy="3968750"/>
            <a:chOff x="720090" y="3080004"/>
            <a:chExt cx="6280785" cy="3968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0090" y="3080004"/>
              <a:ext cx="3499485" cy="324411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267199" y="4200334"/>
              <a:ext cx="2714625" cy="2828925"/>
            </a:xfrm>
            <a:custGeom>
              <a:avLst/>
              <a:gdLst/>
              <a:ahLst/>
              <a:cxnLst/>
              <a:rect l="l" t="t" r="r" b="b"/>
              <a:pathLst>
                <a:path w="2714625" h="2828925">
                  <a:moveTo>
                    <a:pt x="0" y="2828924"/>
                  </a:moveTo>
                  <a:lnTo>
                    <a:pt x="2714625" y="2828924"/>
                  </a:lnTo>
                  <a:lnTo>
                    <a:pt x="2714625" y="0"/>
                  </a:lnTo>
                  <a:lnTo>
                    <a:pt x="0" y="0"/>
                  </a:lnTo>
                  <a:lnTo>
                    <a:pt x="0" y="2828924"/>
                  </a:lnTo>
                  <a:close/>
                </a:path>
              </a:pathLst>
            </a:custGeom>
            <a:ln w="3810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441063" y="4234053"/>
            <a:ext cx="2366010" cy="26384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5095" marR="119380" algn="ctr">
              <a:lnSpc>
                <a:spcPct val="94800"/>
              </a:lnSpc>
              <a:spcBef>
                <a:spcPts val="210"/>
              </a:spcBef>
            </a:pPr>
            <a:r>
              <a:rPr sz="1800" dirty="0">
                <a:latin typeface="Georgia"/>
                <a:cs typeface="Georgia"/>
              </a:rPr>
              <a:t>Обязательная</a:t>
            </a:r>
            <a:r>
              <a:rPr sz="1800" spc="-5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часть </a:t>
            </a:r>
            <a:r>
              <a:rPr sz="1800" b="1" dirty="0">
                <a:solidFill>
                  <a:srgbClr val="FF0000"/>
                </a:solidFill>
                <a:latin typeface="Georgia"/>
                <a:cs typeface="Georgia"/>
              </a:rPr>
              <a:t>60</a:t>
            </a:r>
            <a:r>
              <a:rPr sz="1800" b="1" spc="-1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1800" b="1" dirty="0">
                <a:solidFill>
                  <a:srgbClr val="FF0000"/>
                </a:solidFill>
                <a:latin typeface="Georgia"/>
                <a:cs typeface="Georgia"/>
              </a:rPr>
              <a:t>%</a:t>
            </a:r>
            <a:r>
              <a:rPr sz="1800" b="1" spc="-2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от </a:t>
            </a:r>
            <a:r>
              <a:rPr sz="1800" spc="-10" dirty="0">
                <a:latin typeface="Georgia"/>
                <a:cs typeface="Georgia"/>
              </a:rPr>
              <a:t>общего объема</a:t>
            </a:r>
            <a:endParaRPr sz="1800">
              <a:latin typeface="Georgia"/>
              <a:cs typeface="Georgia"/>
            </a:endParaRPr>
          </a:p>
          <a:p>
            <a:pPr algn="ctr">
              <a:lnSpc>
                <a:spcPts val="1980"/>
              </a:lnSpc>
            </a:pPr>
            <a:r>
              <a:rPr sz="1800" spc="-10" dirty="0">
                <a:latin typeface="Georgia"/>
                <a:cs typeface="Georgia"/>
              </a:rPr>
              <a:t>образовательной</a:t>
            </a:r>
            <a:endParaRPr sz="1800">
              <a:latin typeface="Georgia"/>
              <a:cs typeface="Georgia"/>
            </a:endParaRPr>
          </a:p>
          <a:p>
            <a:pPr marL="12700" marR="5080" indent="-1905" algn="ctr">
              <a:lnSpc>
                <a:spcPct val="94800"/>
              </a:lnSpc>
              <a:spcBef>
                <a:spcPts val="55"/>
              </a:spcBef>
            </a:pPr>
            <a:r>
              <a:rPr sz="1800" dirty="0">
                <a:latin typeface="Georgia"/>
                <a:cs typeface="Georgia"/>
              </a:rPr>
              <a:t>программы </a:t>
            </a:r>
            <a:r>
              <a:rPr sz="1800" spc="-10" dirty="0">
                <a:latin typeface="Georgia"/>
                <a:cs typeface="Georgia"/>
              </a:rPr>
              <a:t>детского </a:t>
            </a:r>
            <a:r>
              <a:rPr sz="1800" dirty="0">
                <a:latin typeface="Georgia"/>
                <a:cs typeface="Georgia"/>
              </a:rPr>
              <a:t>сада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-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описана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в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spc="-25" dirty="0">
                <a:latin typeface="Georgia"/>
                <a:cs typeface="Georgia"/>
              </a:rPr>
              <a:t>ФОП </a:t>
            </a:r>
            <a:r>
              <a:rPr sz="1800" dirty="0">
                <a:latin typeface="Georgia"/>
                <a:cs typeface="Georgia"/>
              </a:rPr>
              <a:t>ДО</a:t>
            </a:r>
            <a:r>
              <a:rPr sz="1800" spc="-2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и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обязательна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spc="-25" dirty="0">
                <a:latin typeface="Georgia"/>
                <a:cs typeface="Georgia"/>
              </a:rPr>
              <a:t>для </a:t>
            </a:r>
            <a:r>
              <a:rPr sz="1800" spc="-10" dirty="0">
                <a:latin typeface="Georgia"/>
                <a:cs typeface="Georgia"/>
              </a:rPr>
              <a:t>реализации</a:t>
            </a:r>
            <a:endParaRPr sz="1800">
              <a:latin typeface="Georgia"/>
              <a:cs typeface="Georgia"/>
            </a:endParaRPr>
          </a:p>
          <a:p>
            <a:pPr marL="233045" marR="226695" algn="ctr">
              <a:lnSpc>
                <a:spcPts val="2050"/>
              </a:lnSpc>
              <a:spcBef>
                <a:spcPts val="40"/>
              </a:spcBef>
            </a:pPr>
            <a:r>
              <a:rPr sz="1800" spc="-10" dirty="0">
                <a:latin typeface="Georgia"/>
                <a:cs typeface="Georgia"/>
              </a:rPr>
              <a:t>образовательным учреждением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362190" y="4494339"/>
            <a:ext cx="2943225" cy="2190750"/>
          </a:xfrm>
          <a:custGeom>
            <a:avLst/>
            <a:gdLst/>
            <a:ahLst/>
            <a:cxnLst/>
            <a:rect l="l" t="t" r="r" b="b"/>
            <a:pathLst>
              <a:path w="2943225" h="2190750">
                <a:moveTo>
                  <a:pt x="0" y="2190750"/>
                </a:moveTo>
                <a:lnTo>
                  <a:pt x="2943225" y="2190750"/>
                </a:lnTo>
                <a:lnTo>
                  <a:pt x="2943225" y="0"/>
                </a:lnTo>
                <a:lnTo>
                  <a:pt x="0" y="0"/>
                </a:lnTo>
                <a:lnTo>
                  <a:pt x="0" y="2190750"/>
                </a:lnTo>
                <a:close/>
              </a:path>
            </a:pathLst>
          </a:custGeom>
          <a:ln w="3810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57896" y="4529709"/>
            <a:ext cx="2550795" cy="198183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indent="-635" algn="ctr">
              <a:lnSpc>
                <a:spcPct val="102099"/>
              </a:lnSpc>
              <a:spcBef>
                <a:spcPts val="55"/>
              </a:spcBef>
            </a:pPr>
            <a:r>
              <a:rPr sz="1800" b="1" dirty="0">
                <a:solidFill>
                  <a:srgbClr val="FF0000"/>
                </a:solidFill>
                <a:latin typeface="Georgia"/>
                <a:cs typeface="Georgia"/>
              </a:rPr>
              <a:t>40</a:t>
            </a:r>
            <a:r>
              <a:rPr sz="1800" b="1" spc="-2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1800" b="1" dirty="0">
                <a:solidFill>
                  <a:srgbClr val="FF0000"/>
                </a:solidFill>
                <a:latin typeface="Georgia"/>
                <a:cs typeface="Georgia"/>
              </a:rPr>
              <a:t>%</a:t>
            </a:r>
            <a:r>
              <a:rPr sz="1800" b="1" spc="-3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от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общего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объема </a:t>
            </a:r>
            <a:r>
              <a:rPr sz="1800" dirty="0">
                <a:latin typeface="Georgia"/>
                <a:cs typeface="Georgia"/>
              </a:rPr>
              <a:t>программы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–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это</a:t>
            </a:r>
            <a:r>
              <a:rPr sz="1800" spc="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часть, </a:t>
            </a:r>
            <a:r>
              <a:rPr sz="1800" dirty="0">
                <a:latin typeface="Georgia"/>
                <a:cs typeface="Georgia"/>
              </a:rPr>
              <a:t>которую</a:t>
            </a:r>
            <a:r>
              <a:rPr sz="1800" spc="-15" dirty="0">
                <a:latin typeface="Georgia"/>
                <a:cs typeface="Georgia"/>
              </a:rPr>
              <a:t> </a:t>
            </a:r>
            <a:r>
              <a:rPr sz="1800" spc="-10" dirty="0">
                <a:latin typeface="Georgia"/>
                <a:cs typeface="Georgia"/>
              </a:rPr>
              <a:t>формируют участники</a:t>
            </a:r>
            <a:endParaRPr sz="1800">
              <a:latin typeface="Georgia"/>
              <a:cs typeface="Georgia"/>
            </a:endParaRPr>
          </a:p>
          <a:p>
            <a:pPr marL="1270" algn="ctr">
              <a:lnSpc>
                <a:spcPct val="100000"/>
              </a:lnSpc>
              <a:spcBef>
                <a:spcPts val="45"/>
              </a:spcBef>
            </a:pPr>
            <a:r>
              <a:rPr sz="1800" spc="-10" dirty="0">
                <a:latin typeface="Georgia"/>
                <a:cs typeface="Georgia"/>
              </a:rPr>
              <a:t>образовательных</a:t>
            </a:r>
            <a:endParaRPr sz="1800">
              <a:latin typeface="Georgia"/>
              <a:cs typeface="Georgia"/>
            </a:endParaRPr>
          </a:p>
          <a:p>
            <a:pPr marL="27305" marR="17780" indent="-3175" algn="ctr">
              <a:lnSpc>
                <a:spcPts val="2210"/>
              </a:lnSpc>
              <a:spcBef>
                <a:spcPts val="80"/>
              </a:spcBef>
            </a:pPr>
            <a:r>
              <a:rPr sz="1800" dirty="0">
                <a:latin typeface="Georgia"/>
                <a:cs typeface="Georgia"/>
              </a:rPr>
              <a:t>отношений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(ее </a:t>
            </a:r>
            <a:r>
              <a:rPr sz="1800" spc="-10" dirty="0">
                <a:latin typeface="Georgia"/>
                <a:cs typeface="Georgia"/>
              </a:rPr>
              <a:t>детский </a:t>
            </a:r>
            <a:r>
              <a:rPr sz="1800" dirty="0">
                <a:latin typeface="Georgia"/>
                <a:cs typeface="Georgia"/>
              </a:rPr>
              <a:t>сад</a:t>
            </a:r>
            <a:r>
              <a:rPr sz="1800" spc="-25" dirty="0">
                <a:latin typeface="Georgia"/>
                <a:cs typeface="Georgia"/>
              </a:rPr>
              <a:t> </a:t>
            </a:r>
            <a:r>
              <a:rPr sz="1800" dirty="0">
                <a:latin typeface="Georgia"/>
                <a:cs typeface="Georgia"/>
              </a:rPr>
              <a:t>разрабатывает</a:t>
            </a:r>
            <a:r>
              <a:rPr sz="1800" spc="-5" dirty="0">
                <a:latin typeface="Georgia"/>
                <a:cs typeface="Georgia"/>
              </a:rPr>
              <a:t> </a:t>
            </a:r>
            <a:r>
              <a:rPr sz="1800" spc="-20" dirty="0">
                <a:latin typeface="Georgia"/>
                <a:cs typeface="Georgia"/>
              </a:rPr>
              <a:t>сам)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49300" y="504190"/>
            <a:ext cx="3054350" cy="21323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 marR="5080">
              <a:lnSpc>
                <a:spcPts val="4079"/>
              </a:lnSpc>
              <a:spcBef>
                <a:spcPts val="434"/>
              </a:spcBef>
            </a:pPr>
            <a:r>
              <a:rPr dirty="0"/>
              <a:t>Как</a:t>
            </a:r>
            <a:r>
              <a:rPr spc="-10" dirty="0"/>
              <a:t> детский </a:t>
            </a:r>
            <a:r>
              <a:rPr dirty="0"/>
              <a:t>сад</a:t>
            </a:r>
            <a:r>
              <a:rPr spc="-10" dirty="0"/>
              <a:t> будет</a:t>
            </a:r>
          </a:p>
          <a:p>
            <a:pPr marL="12700" marR="113030">
              <a:lnSpc>
                <a:spcPts val="4090"/>
              </a:lnSpc>
              <a:spcBef>
                <a:spcPts val="5"/>
              </a:spcBef>
            </a:pPr>
            <a:r>
              <a:rPr dirty="0"/>
              <a:t>работать </a:t>
            </a:r>
            <a:r>
              <a:rPr spc="-25" dirty="0"/>
              <a:t>по </a:t>
            </a:r>
            <a:r>
              <a:rPr dirty="0"/>
              <a:t>ФОП </a:t>
            </a:r>
            <a:r>
              <a:rPr spc="-25" dirty="0"/>
              <a:t>ДО?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4362450" y="733425"/>
            <a:ext cx="5676900" cy="5130800"/>
            <a:chOff x="4362450" y="733425"/>
            <a:chExt cx="5676900" cy="5130800"/>
          </a:xfrm>
        </p:grpSpPr>
        <p:sp>
          <p:nvSpPr>
            <p:cNvPr id="10" name="object 10"/>
            <p:cNvSpPr/>
            <p:nvPr/>
          </p:nvSpPr>
          <p:spPr>
            <a:xfrm>
              <a:off x="5415914" y="3479673"/>
              <a:ext cx="484505" cy="654050"/>
            </a:xfrm>
            <a:custGeom>
              <a:avLst/>
              <a:gdLst/>
              <a:ahLst/>
              <a:cxnLst/>
              <a:rect l="l" t="t" r="r" b="b"/>
              <a:pathLst>
                <a:path w="484504" h="654050">
                  <a:moveTo>
                    <a:pt x="363347" y="0"/>
                  </a:moveTo>
                  <a:lnTo>
                    <a:pt x="121158" y="0"/>
                  </a:lnTo>
                  <a:lnTo>
                    <a:pt x="121158" y="411733"/>
                  </a:lnTo>
                  <a:lnTo>
                    <a:pt x="0" y="411733"/>
                  </a:lnTo>
                  <a:lnTo>
                    <a:pt x="242188" y="654050"/>
                  </a:lnTo>
                  <a:lnTo>
                    <a:pt x="484505" y="411733"/>
                  </a:lnTo>
                  <a:lnTo>
                    <a:pt x="363347" y="411733"/>
                  </a:lnTo>
                  <a:lnTo>
                    <a:pt x="363347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15914" y="3479673"/>
              <a:ext cx="484505" cy="654050"/>
            </a:xfrm>
            <a:custGeom>
              <a:avLst/>
              <a:gdLst/>
              <a:ahLst/>
              <a:cxnLst/>
              <a:rect l="l" t="t" r="r" b="b"/>
              <a:pathLst>
                <a:path w="484504" h="654050">
                  <a:moveTo>
                    <a:pt x="0" y="411733"/>
                  </a:moveTo>
                  <a:lnTo>
                    <a:pt x="121158" y="411733"/>
                  </a:lnTo>
                  <a:lnTo>
                    <a:pt x="121158" y="0"/>
                  </a:lnTo>
                  <a:lnTo>
                    <a:pt x="363347" y="0"/>
                  </a:lnTo>
                  <a:lnTo>
                    <a:pt x="363347" y="411733"/>
                  </a:lnTo>
                  <a:lnTo>
                    <a:pt x="484505" y="411733"/>
                  </a:lnTo>
                  <a:lnTo>
                    <a:pt x="242188" y="654050"/>
                  </a:lnTo>
                  <a:lnTo>
                    <a:pt x="0" y="41173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819900" y="5400547"/>
              <a:ext cx="723900" cy="457200"/>
            </a:xfrm>
            <a:custGeom>
              <a:avLst/>
              <a:gdLst/>
              <a:ahLst/>
              <a:cxnLst/>
              <a:rect l="l" t="t" r="r" b="b"/>
              <a:pathLst>
                <a:path w="723900" h="457200">
                  <a:moveTo>
                    <a:pt x="495300" y="0"/>
                  </a:moveTo>
                  <a:lnTo>
                    <a:pt x="495300" y="114300"/>
                  </a:lnTo>
                  <a:lnTo>
                    <a:pt x="228600" y="114300"/>
                  </a:lnTo>
                  <a:lnTo>
                    <a:pt x="228600" y="0"/>
                  </a:lnTo>
                  <a:lnTo>
                    <a:pt x="0" y="228600"/>
                  </a:lnTo>
                  <a:lnTo>
                    <a:pt x="228600" y="457200"/>
                  </a:lnTo>
                  <a:lnTo>
                    <a:pt x="228600" y="342900"/>
                  </a:lnTo>
                  <a:lnTo>
                    <a:pt x="495300" y="342900"/>
                  </a:lnTo>
                  <a:lnTo>
                    <a:pt x="495300" y="457200"/>
                  </a:lnTo>
                  <a:lnTo>
                    <a:pt x="723900" y="228600"/>
                  </a:lnTo>
                  <a:lnTo>
                    <a:pt x="495300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19900" y="5400547"/>
              <a:ext cx="723900" cy="457200"/>
            </a:xfrm>
            <a:custGeom>
              <a:avLst/>
              <a:gdLst/>
              <a:ahLst/>
              <a:cxnLst/>
              <a:rect l="l" t="t" r="r" b="b"/>
              <a:pathLst>
                <a:path w="723900" h="457200">
                  <a:moveTo>
                    <a:pt x="0" y="228600"/>
                  </a:moveTo>
                  <a:lnTo>
                    <a:pt x="228600" y="0"/>
                  </a:lnTo>
                  <a:lnTo>
                    <a:pt x="228600" y="114300"/>
                  </a:lnTo>
                  <a:lnTo>
                    <a:pt x="495300" y="114300"/>
                  </a:lnTo>
                  <a:lnTo>
                    <a:pt x="495300" y="0"/>
                  </a:lnTo>
                  <a:lnTo>
                    <a:pt x="723900" y="228600"/>
                  </a:lnTo>
                  <a:lnTo>
                    <a:pt x="495300" y="457200"/>
                  </a:lnTo>
                  <a:lnTo>
                    <a:pt x="495300" y="342900"/>
                  </a:lnTo>
                  <a:lnTo>
                    <a:pt x="228600" y="342900"/>
                  </a:lnTo>
                  <a:lnTo>
                    <a:pt x="228600" y="457200"/>
                  </a:lnTo>
                  <a:lnTo>
                    <a:pt x="0" y="228600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410575" y="3486658"/>
              <a:ext cx="542925" cy="895350"/>
            </a:xfrm>
            <a:custGeom>
              <a:avLst/>
              <a:gdLst/>
              <a:ahLst/>
              <a:cxnLst/>
              <a:rect l="l" t="t" r="r" b="b"/>
              <a:pathLst>
                <a:path w="542925" h="895350">
                  <a:moveTo>
                    <a:pt x="407161" y="0"/>
                  </a:moveTo>
                  <a:lnTo>
                    <a:pt x="135763" y="0"/>
                  </a:lnTo>
                  <a:lnTo>
                    <a:pt x="135763" y="623823"/>
                  </a:lnTo>
                  <a:lnTo>
                    <a:pt x="0" y="623823"/>
                  </a:lnTo>
                  <a:lnTo>
                    <a:pt x="271399" y="895349"/>
                  </a:lnTo>
                  <a:lnTo>
                    <a:pt x="542925" y="623823"/>
                  </a:lnTo>
                  <a:lnTo>
                    <a:pt x="407161" y="623823"/>
                  </a:lnTo>
                  <a:lnTo>
                    <a:pt x="40716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410575" y="3486658"/>
              <a:ext cx="542925" cy="895350"/>
            </a:xfrm>
            <a:custGeom>
              <a:avLst/>
              <a:gdLst/>
              <a:ahLst/>
              <a:cxnLst/>
              <a:rect l="l" t="t" r="r" b="b"/>
              <a:pathLst>
                <a:path w="542925" h="895350">
                  <a:moveTo>
                    <a:pt x="0" y="623823"/>
                  </a:moveTo>
                  <a:lnTo>
                    <a:pt x="135763" y="623823"/>
                  </a:lnTo>
                  <a:lnTo>
                    <a:pt x="135763" y="0"/>
                  </a:lnTo>
                  <a:lnTo>
                    <a:pt x="407161" y="0"/>
                  </a:lnTo>
                  <a:lnTo>
                    <a:pt x="407161" y="623823"/>
                  </a:lnTo>
                  <a:lnTo>
                    <a:pt x="542925" y="623823"/>
                  </a:lnTo>
                  <a:lnTo>
                    <a:pt x="271399" y="895349"/>
                  </a:lnTo>
                  <a:lnTo>
                    <a:pt x="0" y="623823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62450" y="733425"/>
              <a:ext cx="5676900" cy="3019425"/>
            </a:xfrm>
            <a:custGeom>
              <a:avLst/>
              <a:gdLst/>
              <a:ahLst/>
              <a:cxnLst/>
              <a:rect l="l" t="t" r="r" b="b"/>
              <a:pathLst>
                <a:path w="5676900" h="3019425">
                  <a:moveTo>
                    <a:pt x="5676900" y="0"/>
                  </a:moveTo>
                  <a:lnTo>
                    <a:pt x="0" y="0"/>
                  </a:lnTo>
                  <a:lnTo>
                    <a:pt x="0" y="3019424"/>
                  </a:lnTo>
                  <a:lnTo>
                    <a:pt x="5676900" y="3019424"/>
                  </a:lnTo>
                  <a:lnTo>
                    <a:pt x="56769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445634" y="743458"/>
            <a:ext cx="5483860" cy="3008630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ФОП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станет</a:t>
            </a:r>
            <a:r>
              <a:rPr sz="24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основой</a:t>
            </a:r>
            <a:r>
              <a:rPr sz="2400" spc="-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для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разработки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образовательной</a:t>
            </a:r>
            <a:r>
              <a:rPr sz="2400" spc="-6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программы</a:t>
            </a:r>
            <a:r>
              <a:rPr sz="2400" spc="-5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детского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сада.</a:t>
            </a:r>
            <a:r>
              <a:rPr sz="24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Детские</a:t>
            </a:r>
            <a:r>
              <a:rPr sz="2400" spc="-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сады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сохраняют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право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готовить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 собственные</a:t>
            </a:r>
            <a:endParaRPr sz="2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образовательные</a:t>
            </a:r>
            <a:r>
              <a:rPr sz="24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программы,</a:t>
            </a:r>
            <a:r>
              <a:rPr sz="24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но</a:t>
            </a:r>
            <a:r>
              <a:rPr sz="2400" spc="-3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spc="-25" dirty="0">
                <a:solidFill>
                  <a:srgbClr val="001F5F"/>
                </a:solidFill>
                <a:latin typeface="Georgia"/>
                <a:cs typeface="Georgia"/>
              </a:rPr>
              <a:t>их</a:t>
            </a:r>
            <a:endParaRPr sz="2400">
              <a:latin typeface="Georgia"/>
              <a:cs typeface="Georgia"/>
            </a:endParaRPr>
          </a:p>
          <a:p>
            <a:pPr marL="12700" marR="520065">
              <a:lnSpc>
                <a:spcPct val="102099"/>
              </a:lnSpc>
              <a:spcBef>
                <a:spcPts val="10"/>
              </a:spcBef>
            </a:pP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содержание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планируемые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результаты</a:t>
            </a:r>
            <a:r>
              <a:rPr sz="2400" spc="-2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должны</a:t>
            </a:r>
            <a:r>
              <a:rPr sz="24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быть</a:t>
            </a:r>
            <a:r>
              <a:rPr sz="2400" spc="-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не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 ниже,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чем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в</a:t>
            </a:r>
            <a:r>
              <a:rPr sz="2400" spc="-1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2400" spc="-25" dirty="0">
                <a:solidFill>
                  <a:srgbClr val="001F5F"/>
                </a:solidFill>
                <a:latin typeface="Georgia"/>
                <a:cs typeface="Georgia"/>
              </a:rPr>
              <a:t>ФОП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20090" y="1365758"/>
            <a:ext cx="7880984" cy="6073775"/>
            <a:chOff x="720090" y="1365758"/>
            <a:chExt cx="7880984" cy="60737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0090" y="1365758"/>
              <a:ext cx="4581525" cy="458152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2524125" y="5838707"/>
              <a:ext cx="6076950" cy="1600200"/>
            </a:xfrm>
            <a:custGeom>
              <a:avLst/>
              <a:gdLst/>
              <a:ahLst/>
              <a:cxnLst/>
              <a:rect l="l" t="t" r="r" b="b"/>
              <a:pathLst>
                <a:path w="6076950" h="1600200">
                  <a:moveTo>
                    <a:pt x="6076950" y="0"/>
                  </a:moveTo>
                  <a:lnTo>
                    <a:pt x="0" y="0"/>
                  </a:lnTo>
                  <a:lnTo>
                    <a:pt x="0" y="1600199"/>
                  </a:lnTo>
                  <a:lnTo>
                    <a:pt x="6076950" y="1600199"/>
                  </a:lnTo>
                  <a:lnTo>
                    <a:pt x="60769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18740" y="5887707"/>
              <a:ext cx="5888228" cy="1502168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00"/>
              </a:spcBef>
            </a:pPr>
            <a:r>
              <a:rPr dirty="0"/>
              <a:t>Где</a:t>
            </a:r>
            <a:r>
              <a:rPr spc="-20" dirty="0"/>
              <a:t> </a:t>
            </a:r>
            <a:r>
              <a:rPr dirty="0"/>
              <a:t>посмотреть</a:t>
            </a:r>
            <a:r>
              <a:rPr spc="-10" dirty="0"/>
              <a:t> </a:t>
            </a:r>
            <a:r>
              <a:rPr dirty="0"/>
              <a:t>текст</a:t>
            </a:r>
            <a:r>
              <a:rPr spc="-10" dirty="0"/>
              <a:t> </a:t>
            </a:r>
            <a:r>
              <a:rPr dirty="0"/>
              <a:t>ФОП</a:t>
            </a:r>
            <a:r>
              <a:rPr spc="-10" dirty="0"/>
              <a:t> </a:t>
            </a:r>
            <a:r>
              <a:rPr spc="-25" dirty="0"/>
              <a:t>ДО?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5520054" y="1685289"/>
            <a:ext cx="4561840" cy="3333027"/>
          </a:xfrm>
          <a:prstGeom prst="rect">
            <a:avLst/>
          </a:prstGeom>
        </p:spPr>
        <p:txBody>
          <a:bodyPr vert="horz" wrap="square" lIns="0" tIns="26669" rIns="0" bIns="0" rtlCol="0">
            <a:spAutoFit/>
          </a:bodyPr>
          <a:lstStyle/>
          <a:p>
            <a:pPr marL="12700" marR="334645">
              <a:lnSpc>
                <a:spcPct val="95700"/>
              </a:lnSpc>
              <a:spcBef>
                <a:spcPts val="209"/>
              </a:spcBef>
            </a:pPr>
            <a:r>
              <a:rPr dirty="0"/>
              <a:t>Текст</a:t>
            </a:r>
            <a:r>
              <a:rPr spc="-85" dirty="0"/>
              <a:t> </a:t>
            </a:r>
            <a:r>
              <a:rPr dirty="0"/>
              <a:t>программы</a:t>
            </a:r>
            <a:r>
              <a:rPr spc="-85" dirty="0"/>
              <a:t> </a:t>
            </a:r>
            <a:r>
              <a:rPr dirty="0"/>
              <a:t>доступен</a:t>
            </a:r>
            <a:r>
              <a:rPr spc="-85" dirty="0"/>
              <a:t> </a:t>
            </a:r>
            <a:r>
              <a:rPr spc="-25" dirty="0"/>
              <a:t>на </a:t>
            </a:r>
            <a:r>
              <a:rPr spc="-10" dirty="0"/>
              <a:t>информационном</a:t>
            </a:r>
            <a:r>
              <a:rPr spc="-45" dirty="0"/>
              <a:t> </a:t>
            </a:r>
            <a:r>
              <a:rPr dirty="0"/>
              <a:t>стенде</a:t>
            </a:r>
            <a:r>
              <a:rPr spc="-15" dirty="0"/>
              <a:t> </a:t>
            </a:r>
            <a:r>
              <a:rPr dirty="0"/>
              <a:t>в</a:t>
            </a:r>
            <a:r>
              <a:rPr spc="-40" dirty="0"/>
              <a:t> </a:t>
            </a:r>
            <a:r>
              <a:rPr spc="-10" dirty="0"/>
              <a:t>детском саду;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 dirty="0"/>
          </a:p>
          <a:p>
            <a:pPr marL="12700">
              <a:lnSpc>
                <a:spcPts val="2585"/>
              </a:lnSpc>
            </a:pPr>
            <a:r>
              <a:rPr dirty="0"/>
              <a:t>на</a:t>
            </a:r>
            <a:r>
              <a:rPr spc="-45" dirty="0"/>
              <a:t> </a:t>
            </a:r>
            <a:r>
              <a:rPr spc="-10" dirty="0"/>
              <a:t>официальном</a:t>
            </a:r>
            <a:r>
              <a:rPr spc="-50" dirty="0"/>
              <a:t> </a:t>
            </a:r>
            <a:r>
              <a:rPr dirty="0"/>
              <a:t>сайте</a:t>
            </a:r>
            <a:r>
              <a:rPr spc="-50" dirty="0"/>
              <a:t> </a:t>
            </a:r>
            <a:r>
              <a:rPr dirty="0"/>
              <a:t>детского</a:t>
            </a:r>
            <a:r>
              <a:rPr spc="-40" dirty="0"/>
              <a:t> </a:t>
            </a:r>
            <a:r>
              <a:rPr spc="-20" dirty="0"/>
              <a:t>сада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r>
              <a:rPr lang="en-US" sz="2000" dirty="0">
                <a:solidFill>
                  <a:srgbClr val="FF0000"/>
                </a:solidFill>
              </a:rPr>
              <a:t>https://180arkh.tvoysadik.ru/sveden/education</a:t>
            </a:r>
            <a:endParaRPr sz="2000" dirty="0">
              <a:solidFill>
                <a:srgbClr val="FF0000"/>
              </a:solidFill>
            </a:endParaRPr>
          </a:p>
          <a:p>
            <a:pPr marL="12700" marR="5080">
              <a:lnSpc>
                <a:spcPct val="103499"/>
              </a:lnSpc>
              <a:spcBef>
                <a:spcPts val="5"/>
              </a:spcBef>
            </a:pPr>
            <a:r>
              <a:rPr dirty="0"/>
              <a:t>ссылка</a:t>
            </a:r>
            <a:r>
              <a:rPr spc="-60" dirty="0"/>
              <a:t> </a:t>
            </a:r>
            <a:r>
              <a:rPr dirty="0"/>
              <a:t>на</a:t>
            </a:r>
            <a:r>
              <a:rPr spc="-55" dirty="0"/>
              <a:t> </a:t>
            </a:r>
            <a:r>
              <a:rPr dirty="0"/>
              <a:t>текст</a:t>
            </a:r>
            <a:r>
              <a:rPr spc="-60" dirty="0"/>
              <a:t> </a:t>
            </a:r>
            <a:r>
              <a:rPr dirty="0"/>
              <a:t>ФОП</a:t>
            </a:r>
            <a:r>
              <a:rPr spc="-45" dirty="0"/>
              <a:t> </a:t>
            </a:r>
            <a:r>
              <a:rPr dirty="0"/>
              <a:t>ДО</a:t>
            </a:r>
            <a:r>
              <a:rPr spc="-40" dirty="0"/>
              <a:t> </a:t>
            </a:r>
            <a:r>
              <a:rPr dirty="0"/>
              <a:t>доступна</a:t>
            </a:r>
            <a:r>
              <a:rPr spc="-55" dirty="0"/>
              <a:t> </a:t>
            </a:r>
            <a:r>
              <a:rPr spc="-25" dirty="0"/>
              <a:t>на </a:t>
            </a:r>
            <a:r>
              <a:rPr spc="-10" dirty="0"/>
              <a:t>официальном</a:t>
            </a:r>
            <a:r>
              <a:rPr spc="-30" dirty="0"/>
              <a:t> </a:t>
            </a:r>
            <a:r>
              <a:rPr spc="-10" dirty="0"/>
              <a:t>интернет-портале </a:t>
            </a:r>
            <a:r>
              <a:rPr dirty="0"/>
              <a:t>правовой</a:t>
            </a:r>
            <a:r>
              <a:rPr spc="-55" dirty="0"/>
              <a:t> </a:t>
            </a:r>
            <a:r>
              <a:rPr dirty="0"/>
              <a:t>информации</a:t>
            </a:r>
            <a:r>
              <a:rPr spc="-40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dirty="0"/>
              <a:t>по</a:t>
            </a:r>
            <a:r>
              <a:rPr spc="-50" dirty="0"/>
              <a:t> </a:t>
            </a:r>
            <a:r>
              <a:rPr dirty="0"/>
              <a:t>QR</a:t>
            </a:r>
            <a:r>
              <a:rPr spc="-50" dirty="0"/>
              <a:t> </a:t>
            </a:r>
            <a:r>
              <a:rPr spc="-20" dirty="0"/>
              <a:t>коду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252</Words>
  <Application>Microsoft Office PowerPoint</Application>
  <PresentationFormat>Произвольный</PresentationFormat>
  <Paragraphs>39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Office Theme</vt:lpstr>
      <vt:lpstr>Презентация PowerPoint</vt:lpstr>
      <vt:lpstr>Презентация PowerPoint</vt:lpstr>
      <vt:lpstr>Зачем переходить на ФОП ДО?</vt:lpstr>
      <vt:lpstr>Что входит в ФОП ДО?</vt:lpstr>
      <vt:lpstr>Как детский сад будет работать по ФОП ДО?</vt:lpstr>
      <vt:lpstr>Где посмотреть текст ФОП ДО?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муниципальное бюджетное дошкольное            образовательное учреждение городского округа «Город Архангельск» «Детский сад комбинированного вида № 180 «Парусок»</dc:title>
  <dc:creator>METODIST</dc:creator>
  <cp:lastModifiedBy>User</cp:lastModifiedBy>
  <cp:revision>2</cp:revision>
  <dcterms:created xsi:type="dcterms:W3CDTF">2023-08-29T11:10:34Z</dcterms:created>
  <dcterms:modified xsi:type="dcterms:W3CDTF">2023-08-29T11:26:13Z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2023-08-16T00:00:00Z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2023-08-29T00:00:00Z</vt:filetime>
  </property>
  <property fmtid="{D5CDD505-2E9C-101B-9397-08002B2CF9AE}" pid="5" name="Producer">
    <vt:lpwstr>Microsoft® Word 2019</vt:lpwstr>
  </property>
</Properties>
</file>